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6" r:id="rId6"/>
    <p:sldId id="267" r:id="rId7"/>
    <p:sldId id="288" r:id="rId8"/>
    <p:sldId id="289" r:id="rId9"/>
    <p:sldId id="290" r:id="rId10"/>
    <p:sldId id="291" r:id="rId11"/>
    <p:sldId id="269" r:id="rId12"/>
    <p:sldId id="272" r:id="rId13"/>
    <p:sldId id="277" r:id="rId14"/>
    <p:sldId id="292" r:id="rId15"/>
    <p:sldId id="293" r:id="rId16"/>
    <p:sldId id="281" r:id="rId17"/>
    <p:sldId id="279" r:id="rId18"/>
    <p:sldId id="295" r:id="rId19"/>
    <p:sldId id="296" r:id="rId20"/>
    <p:sldId id="297" r:id="rId21"/>
    <p:sldId id="298" r:id="rId22"/>
    <p:sldId id="299" r:id="rId23"/>
    <p:sldId id="300" r:id="rId24"/>
    <p:sldId id="283" r:id="rId25"/>
    <p:sldId id="29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67" autoAdjust="0"/>
  </p:normalViewPr>
  <p:slideViewPr>
    <p:cSldViewPr snapToGrid="0">
      <p:cViewPr varScale="1">
        <p:scale>
          <a:sx n="47" d="100"/>
          <a:sy n="47" d="100"/>
        </p:scale>
        <p:origin x="174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83968-07FD-EDA2-802A-60E492B8C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>
            <a:extLst>
              <a:ext uri="{FF2B5EF4-FFF2-40B4-BE49-F238E27FC236}">
                <a16:creationId xmlns:a16="http://schemas.microsoft.com/office/drawing/2014/main" id="{E3CD2963-543A-ACBF-9968-580D2323C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>
            <a:extLst>
              <a:ext uri="{FF2B5EF4-FFF2-40B4-BE49-F238E27FC236}">
                <a16:creationId xmlns:a16="http://schemas.microsoft.com/office/drawing/2014/main" id="{B2DAE7AC-97D5-74F0-4123-3D89C782C97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185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67BCB-EFD9-8E68-24D6-89A552873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>
            <a:extLst>
              <a:ext uri="{FF2B5EF4-FFF2-40B4-BE49-F238E27FC236}">
                <a16:creationId xmlns:a16="http://schemas.microsoft.com/office/drawing/2014/main" id="{C05B45D0-EA55-6E06-E73B-90A07BF77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>
            <a:extLst>
              <a:ext uri="{FF2B5EF4-FFF2-40B4-BE49-F238E27FC236}">
                <a16:creationId xmlns:a16="http://schemas.microsoft.com/office/drawing/2014/main" id="{1AB312F9-1F20-980B-441A-C52F751A07E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18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02768-C517-77E3-A489-FCBABA00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>
            <a:extLst>
              <a:ext uri="{FF2B5EF4-FFF2-40B4-BE49-F238E27FC236}">
                <a16:creationId xmlns:a16="http://schemas.microsoft.com/office/drawing/2014/main" id="{22F5FEA7-8C78-2858-B4C2-DD7D2DE98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>
            <a:extLst>
              <a:ext uri="{FF2B5EF4-FFF2-40B4-BE49-F238E27FC236}">
                <a16:creationId xmlns:a16="http://schemas.microsoft.com/office/drawing/2014/main" id="{7407DC36-83EE-1433-698E-8E3812A228A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57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98611-3B01-1B30-9FB4-2FECA64F1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>
            <a:extLst>
              <a:ext uri="{FF2B5EF4-FFF2-40B4-BE49-F238E27FC236}">
                <a16:creationId xmlns:a16="http://schemas.microsoft.com/office/drawing/2014/main" id="{75672B81-6347-A0D4-AF90-C771DE294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>
            <a:extLst>
              <a:ext uri="{FF2B5EF4-FFF2-40B4-BE49-F238E27FC236}">
                <a16:creationId xmlns:a16="http://schemas.microsoft.com/office/drawing/2014/main" id="{E9D8388B-8DC0-EBF1-6EF8-CDF76671C40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16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8EDB0-3D90-3DAA-17B4-423D044E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>
            <a:extLst>
              <a:ext uri="{FF2B5EF4-FFF2-40B4-BE49-F238E27FC236}">
                <a16:creationId xmlns:a16="http://schemas.microsoft.com/office/drawing/2014/main" id="{65A6CE8A-D47A-BF38-9A6A-3B00FBCC9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>
            <a:extLst>
              <a:ext uri="{FF2B5EF4-FFF2-40B4-BE49-F238E27FC236}">
                <a16:creationId xmlns:a16="http://schemas.microsoft.com/office/drawing/2014/main" id="{1DF55EB7-D1DA-E83A-C4A1-4A956A2AC56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253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7B445-7DF9-CE6B-F7D9-D4B929A9F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>
            <a:extLst>
              <a:ext uri="{FF2B5EF4-FFF2-40B4-BE49-F238E27FC236}">
                <a16:creationId xmlns:a16="http://schemas.microsoft.com/office/drawing/2014/main" id="{22366C64-2E2C-1707-8A45-2946FAEB0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>
            <a:extLst>
              <a:ext uri="{FF2B5EF4-FFF2-40B4-BE49-F238E27FC236}">
                <a16:creationId xmlns:a16="http://schemas.microsoft.com/office/drawing/2014/main" id="{E42E4F09-A617-A355-95D6-9D98F8634A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78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线条"/>
          <p:cNvSpPr/>
          <p:nvPr/>
        </p:nvSpPr>
        <p:spPr>
          <a:xfrm>
            <a:off x="768509" y="9159279"/>
            <a:ext cx="106741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500">
                <a:solidFill>
                  <a:srgbClr val="D30F11"/>
                </a:solidFill>
              </a:defRPr>
            </a:pPr>
            <a:endParaRPr/>
          </a:p>
        </p:txBody>
      </p:sp>
      <p:sp>
        <p:nvSpPr>
          <p:cNvPr id="29" name="Outline"/>
          <p:cNvSpPr txBox="1"/>
          <p:nvPr/>
        </p:nvSpPr>
        <p:spPr>
          <a:xfrm>
            <a:off x="762000" y="762000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Outline</a:t>
            </a:r>
          </a:p>
        </p:txBody>
      </p:sp>
      <p:sp>
        <p:nvSpPr>
          <p:cNvPr id="30" name="文本"/>
          <p:cNvSpPr txBox="1">
            <a:spLocks noGrp="1"/>
          </p:cNvSpPr>
          <p:nvPr>
            <p:ph type="body" sz="quarter" idx="21"/>
          </p:nvPr>
        </p:nvSpPr>
        <p:spPr>
          <a:xfrm>
            <a:off x="761999" y="1581811"/>
            <a:ext cx="11467783" cy="6350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ct val="150000"/>
              </a:lnSpc>
              <a:buClr>
                <a:srgbClr val="5A5F5E"/>
              </a:buClr>
              <a:buSzPct val="100000"/>
              <a:buAutoNum type="arabicPeriod"/>
              <a:defRPr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31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r>
              <a:rPr lang="en-US" altLang="zh-CN" dirty="0"/>
              <a:t>Financial Significance and Analysis of Counter: Strike 2 items</a:t>
            </a:r>
          </a:p>
        </p:txBody>
      </p:sp>
      <p:pic>
        <p:nvPicPr>
          <p:cNvPr id="32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r>
              <a:rPr lang="en-US" dirty="0"/>
              <a:t>Financial Significance and Analysis of Counter: Strike 2 items</a:t>
            </a:r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tif"/><Relationship Id="rId12" Type="http://schemas.openxmlformats.org/officeDocument/2006/relationships/hyperlink" Target="http://theIDA.net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9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1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adislaus von Bortkiewicz Professor of Statistics…"/>
          <p:cNvSpPr txBox="1"/>
          <p:nvPr/>
        </p:nvSpPr>
        <p:spPr>
          <a:xfrm>
            <a:off x="801047" y="7264365"/>
            <a:ext cx="11008294" cy="193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 anchor="ctr"/>
          <a:lstStyle/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Ladislaus von Bortkiewicz Professor of Statistics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Humboldt-Universität zu Berlin</a:t>
            </a:r>
          </a:p>
          <a:p>
            <a:pPr defTabSz="457200">
              <a:defRPr>
                <a:solidFill>
                  <a:srgbClr val="01199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hlinkClick r:id="rId12"/>
              </a:rPr>
              <a:t>theIDA.net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ASE, ACI NUS, NYCU 玉山學者</a:t>
            </a: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5_CUEB/tree/main/Projects/DEDA_2025%20Group_2/CS%20Scraper.py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EDA_2025_CUEB/tree/main/Projects/DEDA_2025%20Group_2/volatility_classification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5_CUEB/tree/main/Projects/DEDA_2025%20Group_2/EWMA.py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5_CUEB/tree/main/Projects/DEDA_2025%20Group_2/EWMA.py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5_CUEB/tree/main/Projects/DEDA_2025%20Group_2/EWMA.p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EDA_2025_CUEB/tree/main/Projects/DEDA_2025%20Group_2/svm_decision_boundary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EDA_2025_CUEB/tree/main/Projects/DEDA_2025%20Group_2/price_trend_analysis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EDA_2025_CUEB/tree/main/Projects/DEDA_2025%20Group_2/differencing_analysis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EDA_2025_CUEB/tree/main/Projects/DEDA_2025%20Group_2/residual_diagnostics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DEDA_2025_CUEB/tree/main/Projects/DEDA_2025%20Group_2/forecast_performance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5_CUEB/tree/main/Projects/DEDA_2025%20Group_2/Arima.py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5_CUEB/tree/main/Projects/DEDA_2025%20Group_2/CS%20Scraper.py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5_CUEB/tree/main/Projects/DEDA_2025%20Group_2/CS%20Scraper.py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5_CUEB/tree/main/Projects/DEDA_2025%20Group_2/CS%20Scraper.py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5_CUEB/tree/main/Projects/DEDA_2025%20Group_2/CS%20Scraper.py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/>
          <p:cNvSpPr txBox="1">
            <a:spLocks noGrp="1"/>
          </p:cNvSpPr>
          <p:nvPr>
            <p:ph type="body" idx="22"/>
          </p:nvPr>
        </p:nvSpPr>
        <p:spPr>
          <a:xfrm>
            <a:off x="354250" y="2628272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4550" dirty="0"/>
              <a:t>Financial Significance and Analysis of </a:t>
            </a:r>
            <a:br>
              <a:rPr lang="en-US" sz="4550" dirty="0"/>
            </a:br>
            <a:r>
              <a:rPr lang="en-US" sz="4550" dirty="0"/>
              <a:t>Counter: Strike 2 items</a:t>
            </a:r>
            <a:endParaRPr dirty="0"/>
          </a:p>
        </p:txBody>
      </p:sp>
      <p:sp>
        <p:nvSpPr>
          <p:cNvPr id="55" name="Sukun WANG…"/>
          <p:cNvSpPr txBox="1"/>
          <p:nvPr/>
        </p:nvSpPr>
        <p:spPr>
          <a:xfrm>
            <a:off x="354250" y="4178531"/>
            <a:ext cx="3187780" cy="104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Zeyuan</a:t>
            </a:r>
            <a:r>
              <a:rPr dirty="0"/>
              <a:t> WANG</a:t>
            </a:r>
          </a:p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Jiawen WU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35334-4BF2-B4F3-78C0-79481F4C7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幻灯片编号">
            <a:extLst>
              <a:ext uri="{FF2B5EF4-FFF2-40B4-BE49-F238E27FC236}">
                <a16:creationId xmlns:a16="http://schemas.microsoft.com/office/drawing/2014/main" id="{16070AF8-DDC5-2D22-6A5B-9B2D06BB9A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27" name="Clustering of 29 industries">
            <a:extLst>
              <a:ext uri="{FF2B5EF4-FFF2-40B4-BE49-F238E27FC236}">
                <a16:creationId xmlns:a16="http://schemas.microsoft.com/office/drawing/2014/main" id="{21BC6E6B-B0C9-45C4-0980-4F1323614BC5}"/>
              </a:ext>
            </a:extLst>
          </p:cNvPr>
          <p:cNvSpPr txBox="1"/>
          <p:nvPr/>
        </p:nvSpPr>
        <p:spPr>
          <a:xfrm>
            <a:off x="768508" y="690715"/>
            <a:ext cx="114677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2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/>
              <a:t>CS2 </a:t>
            </a:r>
            <a:r>
              <a:rPr lang="en-US" altLang="zh-CN" dirty="0"/>
              <a:t>Transaction </a:t>
            </a:r>
            <a:r>
              <a:rPr lang="en-US" altLang="zh-CN" dirty="0" err="1"/>
              <a:t>Rrice</a:t>
            </a:r>
            <a:r>
              <a:rPr lang="en-US" altLang="zh-CN" dirty="0"/>
              <a:t> Scraper: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 of code.</a:t>
            </a:r>
            <a:endParaRPr dirty="0"/>
          </a:p>
        </p:txBody>
      </p:sp>
      <p:sp>
        <p:nvSpPr>
          <p:cNvPr id="128" name="Clustering">
            <a:extLst>
              <a:ext uri="{FF2B5EF4-FFF2-40B4-BE49-F238E27FC236}">
                <a16:creationId xmlns:a16="http://schemas.microsoft.com/office/drawing/2014/main" id="{83D95224-D71F-6782-59BD-F00076627B14}"/>
              </a:ext>
            </a:extLst>
          </p:cNvPr>
          <p:cNvSpPr txBox="1"/>
          <p:nvPr/>
        </p:nvSpPr>
        <p:spPr>
          <a:xfrm>
            <a:off x="755809" y="159035"/>
            <a:ext cx="9502858" cy="50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50000"/>
              </a:lnSpc>
              <a:buClr>
                <a:srgbClr val="5A5F5E"/>
              </a:buClr>
              <a:buSzPct val="100000"/>
              <a:defRPr>
                <a:solidFill>
                  <a:srgbClr val="5A5F5E"/>
                </a:solidFill>
              </a:defRPr>
            </a:pPr>
            <a:r>
              <a:rPr lang="en-US" altLang="zh-CN" dirty="0"/>
              <a:t>Web Scraping</a:t>
            </a:r>
          </a:p>
        </p:txBody>
      </p:sp>
      <p:pic>
        <p:nvPicPr>
          <p:cNvPr id="129" name="qletlogo_tr.png" descr="qletlogo_tr.png">
            <a:hlinkClick r:id="rId2"/>
            <a:extLst>
              <a:ext uri="{FF2B5EF4-FFF2-40B4-BE49-F238E27FC236}">
                <a16:creationId xmlns:a16="http://schemas.microsoft.com/office/drawing/2014/main" id="{B08CF4F5-6EE5-67FB-B557-D5C35176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E02FC1-EDA3-C8F5-CC84-180389EF6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02" y="1783655"/>
            <a:ext cx="12450555" cy="618628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get_product_list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(browser):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browser: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products = 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遍历每一页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page_num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MAX_PAGES +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正在处理第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page_num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页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构建带页码的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URL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page_url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MARKET_URL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#game=csgo&amp;page_num=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page_num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&amp;category_group=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CATEGORY_GROUP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&amp;tab=top-bookmarked"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导航到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page_url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browser.get(page_url)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等待商品加载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time.sleep(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解析商品列表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html = browser.page_source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soup = BeautifulSoup(html,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'html.parser'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查找所有商品项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items = soup.select(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'a[href^="/goods/"]'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items: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未找到商品，可能页面结构已更改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break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找到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(items)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个商品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修改商品列表提取部分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items: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href = item[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'href'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title = item.get(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    item.select_one(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'.detail .name'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and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item.select_one(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'.detail .name'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).get_text(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strip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提取商品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goods_id = href.split(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)[-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].split(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'?'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].split(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'#'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goods_id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and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title: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构建干净的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URL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base_goods_url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BASE_URL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/goods/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goods_id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goods_url = base_goods_url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商品页面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history_url = base_goods_url +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"#tab=history"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历史价格页面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products.append({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'goods_id'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goods_id,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title.strip(),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'url'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goods_url,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'history_url'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history_url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})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添加商品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title[: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(ID: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goods_id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)"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解析商品时出错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如果达到最大商品数则停止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(products) &gt;= MAX_PRODUCTS: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已达到最大商品数限制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MAX_PRODUCTS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)"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break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共找到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(products)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个商品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products[:MAX_PRODUCTS]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获取商品价格历史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get_price_history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(browser, product):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browser: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正在获取商品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'goods_id'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的价格历史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browser.get(product[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'history_url'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当前历史价格页面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browser.current_url)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等待历史价格加载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time.sleep(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解析历史价格数据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html = browser.page_source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soup = BeautifulSoup(html,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'html.parser'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查找历史价格表格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history_table = soup.find(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'div'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class_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'detail-tab-cont'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history_table: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未找到商品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'goods_id'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的历史价格表格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提取价格数据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history = 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rows = history_table.select(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'tbody tr'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rows: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未找到历史价格行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找到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(rows)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条历史价格记录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row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rows: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date_elem = row.select_one(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'td:nth-child(6)'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price_elem = row.select_one(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'td:nth-child(4) strong'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row.select_one(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'td:nth-child(4)'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date_elem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and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price_elem: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date = date_elem.get_text(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strip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price = price_elem.get_text(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strip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history.append({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date,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price})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添加价格记录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date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price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解析价格行时出错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history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处理单个商品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process_product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(browser, product):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browser: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获取历史价格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price_history = get_price_history(browser, product)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添加历史价格到商品数据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'price_history'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price_history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添加统计信息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price_history: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prices = 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price_history: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price_str = item[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].replace(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'¥'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).replace(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).strip()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price_str: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确保不是空字符串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prices.append(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(price_str))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无法转换价格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item[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prices: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'history_min'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min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(prices)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'history_max'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max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(prices)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'history_avg'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(prices) /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(prices)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'history_points'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(prices)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'history_min'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'history_max'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'history_avg'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'history_points'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计算价格统计信息时出错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'history_min'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'history_max'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'history_avg'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'history_points'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'history_min'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'history_max'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'history_avg'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'history_points'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添加时间戳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'timestamp'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time.strftime(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'%Y-%m-%d %H:%M:%S'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随机延迟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sleep_time = random.uniform(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2.0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5.0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等待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sleep_time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秒后继续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time.sleep(sleep_time)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处理商品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'goods_id'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时出错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主函数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启动网易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BUFF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饰品历史价格爬虫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创建浏览器实例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browser = create_browser()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browser: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无法创建浏览器实例，程序退出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try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简化登录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"="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50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正在尝试登录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login_success = simple_login(browser)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login_success: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尝试直接访问市场页面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browser.get(MARKET_URL)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"="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50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开始获取商品列表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获取商品列表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products = get_product_list(browser)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products: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没有找到商品，程序退出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开始处理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(products)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个商品的历史价格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处理每个商品的历史价格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processed_products = 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tqdm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显示进度条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i, product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(tqdm(products,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desc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处理商品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=sys.stdout)):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processed = process_product(browser, product)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processed_products.append(processed)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每处理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个商品保存一次数据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save_to_json(processed_products,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'data/temp_products.json'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已保存临时数据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data/temp_products.json"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每处理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个商品保存一次完整数据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(i +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%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save_to_excel(processed_products,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'data/temp_products.xlsx'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save_history_to_csv(processed_products,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'data/temp_history.csv'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保存最终结果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save_to_json(processed_products,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'data/buff_products_full.json'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save_to_excel(processed_products,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'data/buff_products_summary.xlsx'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save_history_to_csv(processed_products,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'data/buff_price_history.csv'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爬取完成！共处理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(processed_products)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个商品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程序运行出错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关闭浏览器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browser: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正在关闭浏览器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browser.quit()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浏览器已关闭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保存函数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save_to_json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(data, filename):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os.makedirs(os.path.dirname(filename),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exist_ok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with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(filename,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'utf-8'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json.dump(data, f,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ensure_ascii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indent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数据已保存到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filename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True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except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文件时出错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False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save_to_excel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(data, filename):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创建简化数据结构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simplified_data = 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simplified = {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'goods_id'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item[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'goods_id'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item[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'history_min'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item.get(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'history_min'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'history_max'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item.get(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'history_max'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'history_avg'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item.get(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'history_avg'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'history_points'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item.get(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'history_points'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'url'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item[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'url'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'history_url'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item[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'history_url'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'timestamp'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item.get(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'timestamp'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}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simplified_data.append(simplified)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df = pd.DataFrame(simplified_data)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os.makedirs(os.path.dirname(filename),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exist_ok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df.to_excel(filename,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数据已保存到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filename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True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except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Excel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文件时出错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False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save_history_to_csv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(data, filename):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all_history = []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seen_records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用于记录已处理的记录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product.get(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'price_history'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continue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for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history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'price_history'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创建唯一标识符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商品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ID +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日期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价格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record_id 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'goods_id'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history[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history[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检查是否已处理过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record_id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seen_records: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continue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seen_records.add(record_id)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history_record = {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'goods_id'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'goods_id'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product[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history[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history[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'timestamp'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product.get(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'timestamp'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}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all_history.append(history_record)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all_history: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没有历史价格数据可保存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False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df = pd.DataFrame(all_history)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os.makedirs(os.path.dirname(filename),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exist_ok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df.to_csv(filename,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历史价格数据已保存到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filename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True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except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CSV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文件时出错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False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__name__ ==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"__main__"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确保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目录存在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os.makedirs(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'data'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exist_ok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运行主函数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main()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Data Description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EWMA </a:t>
            </a:r>
            <a:r>
              <a:rPr lang="en-US" altLang="zh-CN" dirty="0"/>
              <a:t>Result</a:t>
            </a:r>
            <a:endParaRPr dirty="0"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40" name="Minimum Spanning Tree"/>
          <p:cNvSpPr txBox="1"/>
          <p:nvPr/>
        </p:nvSpPr>
        <p:spPr>
          <a:xfrm>
            <a:off x="768508" y="122129"/>
            <a:ext cx="9502858" cy="50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50000"/>
              </a:lnSpc>
              <a:buClr>
                <a:srgbClr val="5A5F5E"/>
              </a:buClr>
              <a:buSzPct val="100000"/>
              <a:defRPr>
                <a:solidFill>
                  <a:srgbClr val="5A5F5E"/>
                </a:solidFill>
              </a:defRPr>
            </a:pPr>
            <a:r>
              <a:rPr lang="en-US" altLang="zh-CN" dirty="0"/>
              <a:t>EWMA</a:t>
            </a:r>
          </a:p>
        </p:txBody>
      </p:sp>
      <p:sp>
        <p:nvSpPr>
          <p:cNvPr id="141" name="58 nodes including 29 stock nodes and 29 bond nodes of all industries…"/>
          <p:cNvSpPr txBox="1"/>
          <p:nvPr/>
        </p:nvSpPr>
        <p:spPr>
          <a:xfrm>
            <a:off x="546100" y="1511300"/>
            <a:ext cx="11893762" cy="4503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537104" indent="-537104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112 items are quantified by EWMA</a:t>
            </a:r>
          </a:p>
          <a:p>
            <a:pPr marL="537104" indent="-537104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Preparing for the SVM classification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tock Bull Period Result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EWMA </a:t>
            </a:r>
            <a:r>
              <a:rPr dirty="0"/>
              <a:t>Result</a:t>
            </a:r>
          </a:p>
        </p:txBody>
      </p:sp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63" name="Minimum Spanning Tree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EWMA</a:t>
            </a:r>
          </a:p>
        </p:txBody>
      </p:sp>
      <p:pic>
        <p:nvPicPr>
          <p:cNvPr id="165" name="qletlogo_tr.png" descr="qletlogo_tr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385" y="8550428"/>
            <a:ext cx="494412" cy="51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 descr="图表, 直方图&#10;&#10;AI 生成的内容可能不正确。">
            <a:extLst>
              <a:ext uri="{FF2B5EF4-FFF2-40B4-BE49-F238E27FC236}">
                <a16:creationId xmlns:a16="http://schemas.microsoft.com/office/drawing/2014/main" id="{B681D656-CB9C-C187-C559-93545DD988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8" y="1178249"/>
            <a:ext cx="12115800" cy="7269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06" name="Minimum Spanning Tree for networks"/>
          <p:cNvSpPr txBox="1"/>
          <p:nvPr/>
        </p:nvSpPr>
        <p:spPr>
          <a:xfrm>
            <a:off x="768508" y="690715"/>
            <a:ext cx="114677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2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/>
              <a:t>EWMA Code</a:t>
            </a:r>
            <a:endParaRPr dirty="0"/>
          </a:p>
        </p:txBody>
      </p:sp>
      <p:sp>
        <p:nvSpPr>
          <p:cNvPr id="207" name="Minimum Spanning Tree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EWMA</a:t>
            </a:r>
          </a:p>
        </p:txBody>
      </p:sp>
      <p:pic>
        <p:nvPicPr>
          <p:cNvPr id="208" name="qletlogo_tr.png" descr="qletlogo_tr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EAEDEC-CF1A-FFCA-26F9-4E9BEB6D6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508" y="1608116"/>
            <a:ext cx="11669539" cy="623880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numpy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1.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价格清洗函数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clean_price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(price_str):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处理空值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pd.isna(price_str)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price_str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'NaN'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'nan'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'None'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np.nan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移除货币符号、逗号、空格等非数字字符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cleaned = re.sub(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r'[^\d.]'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(price_str))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处理空字符串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cleaned ==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np.nan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转换数值并验证有效性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value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(cleaned)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验证价格合理性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 &lt;=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 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1000000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假设合理价格范围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np.nan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np.nan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2.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读取数据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df = pd.read_csv(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r'C:\Work\DEDA\pythonProject\Buff\data\buff_price_history.csv'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usecols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header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'series_name'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'trade_date'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3.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应用价格清洗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df[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df[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].apply(clean_price)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4.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检查清洗结果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invalid_prices = df[df[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].isna()]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invalid_prices.empty: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警告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(invalid_prices)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行价格清洗失败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样本无效数据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(invalid_prices.head(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5.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处理同一天多价格记录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daily_stats = df.groupby([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'series_name'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'trade_date'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sort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).agg(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daily_high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'max'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daily_low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'min'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daily_range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x: x.max() - x.min())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).reset_index()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E0E0-E2F4-9126-F90A-608F5C8EC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幻灯片编号">
            <a:extLst>
              <a:ext uri="{FF2B5EF4-FFF2-40B4-BE49-F238E27FC236}">
                <a16:creationId xmlns:a16="http://schemas.microsoft.com/office/drawing/2014/main" id="{894B9D90-9DAE-C811-1C31-BA2E572E225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06" name="Minimum Spanning Tree for networks">
            <a:extLst>
              <a:ext uri="{FF2B5EF4-FFF2-40B4-BE49-F238E27FC236}">
                <a16:creationId xmlns:a16="http://schemas.microsoft.com/office/drawing/2014/main" id="{FE8A5B3F-4A30-B619-54CA-ECFE21A1CACA}"/>
              </a:ext>
            </a:extLst>
          </p:cNvPr>
          <p:cNvSpPr txBox="1"/>
          <p:nvPr/>
        </p:nvSpPr>
        <p:spPr>
          <a:xfrm>
            <a:off x="768508" y="690715"/>
            <a:ext cx="114677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2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/>
              <a:t>EWMA Code</a:t>
            </a:r>
            <a:endParaRPr dirty="0"/>
          </a:p>
        </p:txBody>
      </p:sp>
      <p:sp>
        <p:nvSpPr>
          <p:cNvPr id="207" name="Minimum Spanning Tree">
            <a:extLst>
              <a:ext uri="{FF2B5EF4-FFF2-40B4-BE49-F238E27FC236}">
                <a16:creationId xmlns:a16="http://schemas.microsoft.com/office/drawing/2014/main" id="{6B9B5DBB-5F7C-D9BD-144F-C2D4C80DC82C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EWMA</a:t>
            </a:r>
          </a:p>
        </p:txBody>
      </p:sp>
      <p:pic>
        <p:nvPicPr>
          <p:cNvPr id="208" name="qletlogo_tr.png" descr="qletlogo_tr.png">
            <a:hlinkClick r:id="rId2"/>
            <a:extLst>
              <a:ext uri="{FF2B5EF4-FFF2-40B4-BE49-F238E27FC236}">
                <a16:creationId xmlns:a16="http://schemas.microsoft.com/office/drawing/2014/main" id="{5364F40C-6A4D-17C9-9885-62ECEEDB9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15975B2-BF96-49C0-DB91-BFD257F81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09" y="1330735"/>
            <a:ext cx="11673863" cy="684844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validate_data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(group):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验证数据完整性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检查有效价格数量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valid_prices = group[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].notna().sum()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valid_prices &lt;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至少需要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个有效价格计算范围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None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计算每日指标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daily_high = group[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].max()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daily_low = group[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].min()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验证价格范围合理性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daily_high &lt;= daily_low: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None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pd.Series({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'daily_high'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daily_high,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'daily_low'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daily_low,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'daily_range'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daily_high - daily_low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应用验证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daily_stats = df.groupby([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'series_name'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'trade_date'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sort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).apply(validate_data).reset_index()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daily_stats = daily_stats.dropna()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移除无效数据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6.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Xn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分组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xn_groups = daily_stats.groupby(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'series_name'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sort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7. EWMA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波动率计算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lambda_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0.94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volatility_results = {}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feature_data = []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存储特征数据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name, group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xn_groups: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直接使用原始降序数据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log_range = np.log(group[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'daily_high'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/ group[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'daily_low'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反向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EWMA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variance = pd.Series(np.zeros(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(log_range)),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=group.index)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从最新日期向最旧日期计算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(log_range) -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variance.iloc[t] = lambda_ * variance.iloc[t 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+ 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lambda_) * log_range.iloc[t] **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年化波动率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annual_vol = np.sqrt(variance.mean() *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252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volatility_results[name] = annual_vol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vol_df = pd.DataFrame.from_dict(volatility_results,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orient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'index'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'volatility'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threshold = vol_df[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'volatility'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].median()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vol_df[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'category'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np.where(vol_df[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'volatility'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&gt; threshold,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变化剧烈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变化稳定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(vol_df)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1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D5AE-1489-C2AC-1038-7E71B7A7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幻灯片编号">
            <a:extLst>
              <a:ext uri="{FF2B5EF4-FFF2-40B4-BE49-F238E27FC236}">
                <a16:creationId xmlns:a16="http://schemas.microsoft.com/office/drawing/2014/main" id="{BB9930B0-E320-23E5-B7C0-6B304F0E87B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06" name="Minimum Spanning Tree for networks">
            <a:extLst>
              <a:ext uri="{FF2B5EF4-FFF2-40B4-BE49-F238E27FC236}">
                <a16:creationId xmlns:a16="http://schemas.microsoft.com/office/drawing/2014/main" id="{9B8BA0AC-26E0-CBA4-9DD4-39F668827E14}"/>
              </a:ext>
            </a:extLst>
          </p:cNvPr>
          <p:cNvSpPr txBox="1"/>
          <p:nvPr/>
        </p:nvSpPr>
        <p:spPr>
          <a:xfrm>
            <a:off x="768508" y="690715"/>
            <a:ext cx="114677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2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/>
              <a:t>EWMA Code</a:t>
            </a:r>
            <a:endParaRPr dirty="0"/>
          </a:p>
        </p:txBody>
      </p:sp>
      <p:sp>
        <p:nvSpPr>
          <p:cNvPr id="207" name="Minimum Spanning Tree">
            <a:extLst>
              <a:ext uri="{FF2B5EF4-FFF2-40B4-BE49-F238E27FC236}">
                <a16:creationId xmlns:a16="http://schemas.microsoft.com/office/drawing/2014/main" id="{3DDD3349-B33C-9305-53AF-D5C2676C9022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EWMA</a:t>
            </a:r>
          </a:p>
        </p:txBody>
      </p:sp>
      <p:pic>
        <p:nvPicPr>
          <p:cNvPr id="208" name="qletlogo_tr.png" descr="qletlogo_tr.png">
            <a:hlinkClick r:id="rId2"/>
            <a:extLst>
              <a:ext uri="{FF2B5EF4-FFF2-40B4-BE49-F238E27FC236}">
                <a16:creationId xmlns:a16="http://schemas.microsoft.com/office/drawing/2014/main" id="{4A283E65-8B12-2E00-786D-F9125C19D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79D2E29-14FC-60E8-8BDB-E2B921096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09" y="1669025"/>
            <a:ext cx="11480482" cy="641555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可视化波动性分布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matplotlib.pyplot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matplotlib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matplotlib.use(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'TkAgg'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plt.rcParams[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'font.sans-serif'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'SimHei'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使用黑体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plt.rcParams[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'axes.unicode_minus'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解决负号显示问题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plt.figure(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figsize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colors = vol_df[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'category'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].map({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变化剧烈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'red'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变化稳定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'green'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plt.bar(vol_df.index, vol_df[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'volatility'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=colors)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plt.axhline(threshold,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'--'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阈值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threshold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.4f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价格波动性分类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年化波动率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plt.xticks(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rotation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45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"right"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plt.legend()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plt.tight_layout()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plt.savefig(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'volatility_classification.png'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dpi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3000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获取所有变化稳定的系列名称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stable_series = vol_df[vol_df[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'category'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变化稳定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].index.tolist()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从原始数据中提取这些系列的所有数据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stable_data = df[df[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'series_name'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].isin(stable_series)]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或者从每日统计数据中提取（根据后续分析需要选择其一）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stable_data = daily_stats[daily_stats['series_name'].isin(stable_series)]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检查结果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变化稳定的系列数量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(stable_series)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变化稳定的数据行数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(stable_data)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变化稳定的系列列表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(stable_series)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保存结果到新表格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stable_data.to_csv(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'stable_time_series1.csv'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提取到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(stable_data)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条稳定序列数据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ediction Results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Classification</a:t>
            </a:r>
            <a:r>
              <a:rPr dirty="0"/>
              <a:t> Results</a:t>
            </a:r>
          </a:p>
        </p:txBody>
      </p:sp>
      <p:sp>
        <p:nvSpPr>
          <p:cNvPr id="2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32" name="Forecasting with ML Methods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Classifications by SVM</a:t>
            </a:r>
          </a:p>
        </p:txBody>
      </p:sp>
      <p:pic>
        <p:nvPicPr>
          <p:cNvPr id="234" name="qletlogo_tr.png" descr="qletlogo_tr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0" y="8483600"/>
            <a:ext cx="494412" cy="51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EE2A6349-0196-204A-607B-CE2C41BD4A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91" y="1512066"/>
            <a:ext cx="8450046" cy="6760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ata Description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SVM Classification </a:t>
            </a:r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2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18" name="Forecasting with ML Methods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dirty="0"/>
              <a:t>Classifications by SVM</a:t>
            </a:r>
          </a:p>
        </p:txBody>
      </p:sp>
      <p:sp>
        <p:nvSpPr>
          <p:cNvPr id="219" name="Data structure: 710  matrices consisting of 29 stock nodes…"/>
          <p:cNvSpPr txBox="1"/>
          <p:nvPr/>
        </p:nvSpPr>
        <p:spPr>
          <a:xfrm>
            <a:off x="768508" y="2099130"/>
            <a:ext cx="9936248" cy="1678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537104" indent="-537104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There are 61 items in the stable category 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among the all 200 items that were scraped.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C2C9-09B2-069E-8CF1-24B9939DE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ata Description">
            <a:extLst>
              <a:ext uri="{FF2B5EF4-FFF2-40B4-BE49-F238E27FC236}">
                <a16:creationId xmlns:a16="http://schemas.microsoft.com/office/drawing/2014/main" id="{26805619-3F42-A3B4-25EC-31B5FC01BB4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ARIMA Introduction</a:t>
            </a:r>
          </a:p>
        </p:txBody>
      </p:sp>
      <p:sp>
        <p:nvSpPr>
          <p:cNvPr id="217" name="幻灯片编号">
            <a:extLst>
              <a:ext uri="{FF2B5EF4-FFF2-40B4-BE49-F238E27FC236}">
                <a16:creationId xmlns:a16="http://schemas.microsoft.com/office/drawing/2014/main" id="{735F14F1-824D-8BDD-60E7-3E3A1C79F52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18" name="Forecasting with ML Methods">
            <a:extLst>
              <a:ext uri="{FF2B5EF4-FFF2-40B4-BE49-F238E27FC236}">
                <a16:creationId xmlns:a16="http://schemas.microsoft.com/office/drawing/2014/main" id="{93E291DC-DF8E-4AD7-91C9-995DDB79AC04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dirty="0"/>
              <a:t>Regression and Forecast by ARIMA</a:t>
            </a:r>
          </a:p>
        </p:txBody>
      </p:sp>
      <p:sp>
        <p:nvSpPr>
          <p:cNvPr id="219" name="Data structure: 710  matrices consisting of 29 stock nodes…">
            <a:extLst>
              <a:ext uri="{FF2B5EF4-FFF2-40B4-BE49-F238E27FC236}">
                <a16:creationId xmlns:a16="http://schemas.microsoft.com/office/drawing/2014/main" id="{E8B09FE8-D71D-0E3F-5FB4-B5013FA01AFF}"/>
              </a:ext>
            </a:extLst>
          </p:cNvPr>
          <p:cNvSpPr txBox="1"/>
          <p:nvPr/>
        </p:nvSpPr>
        <p:spPr>
          <a:xfrm>
            <a:off x="768508" y="2099129"/>
            <a:ext cx="11205778" cy="615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537104" indent="-537104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We use the 61 stable items to represent the base level of </a:t>
            </a:r>
            <a:b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the knife item market.</a:t>
            </a:r>
          </a:p>
          <a:p>
            <a:pPr marL="537104" indent="-537104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Integrate the data to show features of market.</a:t>
            </a:r>
          </a:p>
          <a:p>
            <a:pPr marL="537104" indent="-537104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Forecast the trend of market with the given data.</a:t>
            </a:r>
          </a:p>
        </p:txBody>
      </p:sp>
    </p:spTree>
    <p:extLst>
      <p:ext uri="{BB962C8B-B14F-4D97-AF65-F5344CB8AC3E}">
        <p14:creationId xmlns:p14="http://schemas.microsoft.com/office/powerpoint/2010/main" val="2034330030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1D93F-C2E6-1513-DE0E-63CE193B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ediction Results">
            <a:extLst>
              <a:ext uri="{FF2B5EF4-FFF2-40B4-BE49-F238E27FC236}">
                <a16:creationId xmlns:a16="http://schemas.microsoft.com/office/drawing/2014/main" id="{54995141-2DF6-FA44-8395-348E1979FEA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Price Trend Analysis</a:t>
            </a:r>
            <a:endParaRPr dirty="0"/>
          </a:p>
        </p:txBody>
      </p:sp>
      <p:sp>
        <p:nvSpPr>
          <p:cNvPr id="231" name="幻灯片编号">
            <a:extLst>
              <a:ext uri="{FF2B5EF4-FFF2-40B4-BE49-F238E27FC236}">
                <a16:creationId xmlns:a16="http://schemas.microsoft.com/office/drawing/2014/main" id="{3E49B203-8A13-E4DD-CAC9-155B9F807B8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232" name="Forecasting with ML Methods">
            <a:extLst>
              <a:ext uri="{FF2B5EF4-FFF2-40B4-BE49-F238E27FC236}">
                <a16:creationId xmlns:a16="http://schemas.microsoft.com/office/drawing/2014/main" id="{C6642B17-E583-3858-9CEA-A3BBEC414B96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Regression and Forecast by ARIMA</a:t>
            </a:r>
          </a:p>
        </p:txBody>
      </p:sp>
      <p:pic>
        <p:nvPicPr>
          <p:cNvPr id="234" name="qletlogo_tr.png" descr="qletlogo_tr.png">
            <a:hlinkClick r:id="rId3"/>
            <a:extLst>
              <a:ext uri="{FF2B5EF4-FFF2-40B4-BE49-F238E27FC236}">
                <a16:creationId xmlns:a16="http://schemas.microsoft.com/office/drawing/2014/main" id="{C6926B9F-33D1-1B1D-8C3D-D7215D48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0" y="8483600"/>
            <a:ext cx="494412" cy="51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6CCFF3DF-9C1B-4BB7-3445-C015F145D8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88" y="1519853"/>
            <a:ext cx="8124371" cy="69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Brief Introduction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596900" y="2197100"/>
            <a:ext cx="12166600" cy="486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Recent Transaction price of knife items</a:t>
            </a:r>
            <a:endParaRPr dirty="0"/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dirty="0"/>
              <a:t>Analysis of the </a:t>
            </a:r>
            <a:r>
              <a:rPr lang="en-US" dirty="0"/>
              <a:t>degree of price fluctuation: Quantify the data using EWMA, classify using SVM, and use the data of stable items category to represent the base level to predict the future market trend.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dirty="0"/>
              <a:t>Conclusion: </a:t>
            </a:r>
            <a:r>
              <a:rPr lang="en-US" dirty="0"/>
              <a:t>There are 61 items in the stable category among the all 200 items that were scraped. The knife market of CS2 will rise for few days then drop quickly.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7C05-E2D7-7B74-D9AF-3580E8E3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ediction Results">
            <a:extLst>
              <a:ext uri="{FF2B5EF4-FFF2-40B4-BE49-F238E27FC236}">
                <a16:creationId xmlns:a16="http://schemas.microsoft.com/office/drawing/2014/main" id="{F1346087-A58C-CF1C-C3FE-396D3CCB0DA8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Differencing </a:t>
            </a:r>
            <a:r>
              <a:rPr lang="en-US" altLang="zh-CN" dirty="0"/>
              <a:t>A</a:t>
            </a:r>
            <a:r>
              <a:rPr lang="en-US" dirty="0"/>
              <a:t>nalysi</a:t>
            </a:r>
            <a:r>
              <a:rPr lang="en-US" altLang="zh-CN" dirty="0"/>
              <a:t>s</a:t>
            </a:r>
            <a:endParaRPr dirty="0"/>
          </a:p>
        </p:txBody>
      </p:sp>
      <p:sp>
        <p:nvSpPr>
          <p:cNvPr id="231" name="幻灯片编号">
            <a:extLst>
              <a:ext uri="{FF2B5EF4-FFF2-40B4-BE49-F238E27FC236}">
                <a16:creationId xmlns:a16="http://schemas.microsoft.com/office/drawing/2014/main" id="{7E944D78-B3E0-7B8E-F1DE-B066C5D5DAD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232" name="Forecasting with ML Methods">
            <a:extLst>
              <a:ext uri="{FF2B5EF4-FFF2-40B4-BE49-F238E27FC236}">
                <a16:creationId xmlns:a16="http://schemas.microsoft.com/office/drawing/2014/main" id="{B8660072-7251-4B58-03B9-B4D1CB75FBDB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Regression and Forecast by ARIMA</a:t>
            </a:r>
          </a:p>
        </p:txBody>
      </p:sp>
      <p:pic>
        <p:nvPicPr>
          <p:cNvPr id="234" name="qletlogo_tr.png" descr="qletlogo_tr.png">
            <a:hlinkClick r:id="rId3"/>
            <a:extLst>
              <a:ext uri="{FF2B5EF4-FFF2-40B4-BE49-F238E27FC236}">
                <a16:creationId xmlns:a16="http://schemas.microsoft.com/office/drawing/2014/main" id="{F87D6855-BE38-A99D-F565-C8ED3554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0" y="8483600"/>
            <a:ext cx="494412" cy="51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 descr="图表, 直方图&#10;&#10;AI 生成的内容可能不正确。">
            <a:extLst>
              <a:ext uri="{FF2B5EF4-FFF2-40B4-BE49-F238E27FC236}">
                <a16:creationId xmlns:a16="http://schemas.microsoft.com/office/drawing/2014/main" id="{0B0981A1-3252-5D54-93F7-E4AAB1396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0" y="2579659"/>
            <a:ext cx="12377058" cy="41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AFA0-E40F-C4B3-B126-FA2A72402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ediction Results">
            <a:extLst>
              <a:ext uri="{FF2B5EF4-FFF2-40B4-BE49-F238E27FC236}">
                <a16:creationId xmlns:a16="http://schemas.microsoft.com/office/drawing/2014/main" id="{F073C942-B0AD-C919-FCBB-151F0A515EB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Residual </a:t>
            </a:r>
            <a:r>
              <a:rPr lang="en-US" altLang="zh-CN" dirty="0"/>
              <a:t>D</a:t>
            </a:r>
            <a:r>
              <a:rPr lang="en-US" dirty="0"/>
              <a:t>iagnostics</a:t>
            </a:r>
            <a:endParaRPr dirty="0"/>
          </a:p>
        </p:txBody>
      </p:sp>
      <p:sp>
        <p:nvSpPr>
          <p:cNvPr id="231" name="幻灯片编号">
            <a:extLst>
              <a:ext uri="{FF2B5EF4-FFF2-40B4-BE49-F238E27FC236}">
                <a16:creationId xmlns:a16="http://schemas.microsoft.com/office/drawing/2014/main" id="{34938FF2-4D6F-2C2E-D59C-022E1C0AE99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232" name="Forecasting with ML Methods">
            <a:extLst>
              <a:ext uri="{FF2B5EF4-FFF2-40B4-BE49-F238E27FC236}">
                <a16:creationId xmlns:a16="http://schemas.microsoft.com/office/drawing/2014/main" id="{7FAB6340-C312-BC2E-00F3-C04B5243B1C8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Regression and Forecast by ARIMA</a:t>
            </a:r>
          </a:p>
        </p:txBody>
      </p:sp>
      <p:pic>
        <p:nvPicPr>
          <p:cNvPr id="234" name="qletlogo_tr.png" descr="qletlogo_tr.png">
            <a:hlinkClick r:id="rId3"/>
            <a:extLst>
              <a:ext uri="{FF2B5EF4-FFF2-40B4-BE49-F238E27FC236}">
                <a16:creationId xmlns:a16="http://schemas.microsoft.com/office/drawing/2014/main" id="{B68C67A3-EED3-DE4A-A7D6-79B9C452C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171" y="8713168"/>
            <a:ext cx="494412" cy="51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2A8147A0-4E49-C688-8E39-A7912B6CA6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5" y="1300570"/>
            <a:ext cx="10972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565A2-1084-4DF2-BF71-FCA312FDE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ediction Results">
            <a:extLst>
              <a:ext uri="{FF2B5EF4-FFF2-40B4-BE49-F238E27FC236}">
                <a16:creationId xmlns:a16="http://schemas.microsoft.com/office/drawing/2014/main" id="{3192FC72-5321-8A65-0072-461B98817C9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Forecast </a:t>
            </a:r>
            <a:r>
              <a:rPr lang="en-US" altLang="zh-CN" dirty="0"/>
              <a:t>P</a:t>
            </a:r>
            <a:r>
              <a:rPr lang="en-US" dirty="0"/>
              <a:t>erformance</a:t>
            </a:r>
            <a:endParaRPr dirty="0"/>
          </a:p>
        </p:txBody>
      </p:sp>
      <p:sp>
        <p:nvSpPr>
          <p:cNvPr id="231" name="幻灯片编号">
            <a:extLst>
              <a:ext uri="{FF2B5EF4-FFF2-40B4-BE49-F238E27FC236}">
                <a16:creationId xmlns:a16="http://schemas.microsoft.com/office/drawing/2014/main" id="{DC42A8A2-25E0-E191-7FFC-75BBF802D12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232" name="Forecasting with ML Methods">
            <a:extLst>
              <a:ext uri="{FF2B5EF4-FFF2-40B4-BE49-F238E27FC236}">
                <a16:creationId xmlns:a16="http://schemas.microsoft.com/office/drawing/2014/main" id="{DFC3557B-D7F8-8451-496F-F2F4F4B214FA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Regression and Forecast by ARIMA</a:t>
            </a:r>
          </a:p>
        </p:txBody>
      </p:sp>
      <p:pic>
        <p:nvPicPr>
          <p:cNvPr id="234" name="qletlogo_tr.png" descr="qletlogo_tr.png">
            <a:hlinkClick r:id="rId3"/>
            <a:extLst>
              <a:ext uri="{FF2B5EF4-FFF2-40B4-BE49-F238E27FC236}">
                <a16:creationId xmlns:a16="http://schemas.microsoft.com/office/drawing/2014/main" id="{2DA03EEA-E30B-5CED-3351-CBD195E2C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8628963"/>
            <a:ext cx="494412" cy="51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98694089-255A-FCCE-BB94-D497F05760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219200"/>
            <a:ext cx="12801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8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2DDB6-2E8C-7D25-AAF9-2B1C5C03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ata Description">
            <a:extLst>
              <a:ext uri="{FF2B5EF4-FFF2-40B4-BE49-F238E27FC236}">
                <a16:creationId xmlns:a16="http://schemas.microsoft.com/office/drawing/2014/main" id="{7ABB8E15-6527-36D6-EB16-256C05D3DC5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Conclusion</a:t>
            </a:r>
          </a:p>
        </p:txBody>
      </p:sp>
      <p:sp>
        <p:nvSpPr>
          <p:cNvPr id="217" name="幻灯片编号">
            <a:extLst>
              <a:ext uri="{FF2B5EF4-FFF2-40B4-BE49-F238E27FC236}">
                <a16:creationId xmlns:a16="http://schemas.microsoft.com/office/drawing/2014/main" id="{9B3A561E-F032-6705-9D85-28BFC2BFF3A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218" name="Forecasting with ML Methods">
            <a:extLst>
              <a:ext uri="{FF2B5EF4-FFF2-40B4-BE49-F238E27FC236}">
                <a16:creationId xmlns:a16="http://schemas.microsoft.com/office/drawing/2014/main" id="{BED04C08-2395-4722-7D2A-2DDFF856F6E1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dirty="0"/>
              <a:t>Regression and Forecast by ARIMA</a:t>
            </a:r>
          </a:p>
        </p:txBody>
      </p:sp>
      <p:sp>
        <p:nvSpPr>
          <p:cNvPr id="219" name="Data structure: 710  matrices consisting of 29 stock nodes…">
            <a:extLst>
              <a:ext uri="{FF2B5EF4-FFF2-40B4-BE49-F238E27FC236}">
                <a16:creationId xmlns:a16="http://schemas.microsoft.com/office/drawing/2014/main" id="{CCF204B1-B9DA-16FD-37D8-D8EC65832941}"/>
              </a:ext>
            </a:extLst>
          </p:cNvPr>
          <p:cNvSpPr txBox="1"/>
          <p:nvPr/>
        </p:nvSpPr>
        <p:spPr>
          <a:xfrm>
            <a:off x="768508" y="2099130"/>
            <a:ext cx="8995978" cy="153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537104" indent="-537104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Market sentiment is unstable. In the short term, </a:t>
            </a:r>
            <a:b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the overall price will generally rise first and then fall.</a:t>
            </a:r>
          </a:p>
          <a:p>
            <a:pPr marL="537104" indent="-537104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endParaRPr lang="en-US" b="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0944FF34-F53E-9529-2F25-B4F1F26F8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1" y="4637262"/>
            <a:ext cx="3293015" cy="4006048"/>
          </a:xfrm>
          <a:prstGeom prst="rect">
            <a:avLst/>
          </a:prstGeom>
        </p:spPr>
      </p:pic>
      <p:sp>
        <p:nvSpPr>
          <p:cNvPr id="4" name="Data structure: 710  matrices consisting of 29 stock nodes…">
            <a:extLst>
              <a:ext uri="{FF2B5EF4-FFF2-40B4-BE49-F238E27FC236}">
                <a16:creationId xmlns:a16="http://schemas.microsoft.com/office/drawing/2014/main" id="{C3C85247-F4F4-132E-069A-344E37ADA590}"/>
              </a:ext>
            </a:extLst>
          </p:cNvPr>
          <p:cNvSpPr txBox="1"/>
          <p:nvPr/>
        </p:nvSpPr>
        <p:spPr>
          <a:xfrm>
            <a:off x="5144565" y="5349420"/>
            <a:ext cx="6960349" cy="3293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537104" indent="-537104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The actual situation within a few days </a:t>
            </a:r>
            <a:b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after the data analysis: </a:t>
            </a:r>
            <a:b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Our conclusion was found </a:t>
            </a:r>
            <a:b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b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to be partially correct.</a:t>
            </a:r>
          </a:p>
        </p:txBody>
      </p:sp>
    </p:spTree>
    <p:extLst>
      <p:ext uri="{BB962C8B-B14F-4D97-AF65-F5344CB8AC3E}">
        <p14:creationId xmlns:p14="http://schemas.microsoft.com/office/powerpoint/2010/main" val="2333136733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248" name="Graph Neutral Networks (GNN)"/>
          <p:cNvSpPr txBox="1"/>
          <p:nvPr/>
        </p:nvSpPr>
        <p:spPr>
          <a:xfrm>
            <a:off x="895508" y="690715"/>
            <a:ext cx="114677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2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/>
              <a:t>ARIMA </a:t>
            </a:r>
            <a:r>
              <a:rPr lang="en-US" altLang="zh-CN" dirty="0"/>
              <a:t>Code</a:t>
            </a:r>
            <a:endParaRPr dirty="0"/>
          </a:p>
        </p:txBody>
      </p:sp>
      <p:sp>
        <p:nvSpPr>
          <p:cNvPr id="249" name="Forecasting with ML Methods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altLang="zh-CN" dirty="0"/>
              <a:t>Regression and Forecast by ARIMA</a:t>
            </a:r>
          </a:p>
        </p:txBody>
      </p:sp>
      <p:pic>
        <p:nvPicPr>
          <p:cNvPr id="250" name="qletlogo_tr.png" descr="qletlogo_tr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571" y="8597641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08959D-3310-7787-01E6-0B2B12AE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356" y="1229647"/>
            <a:ext cx="13014156" cy="729430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5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numpy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matplotlib.pyplot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seaborn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sns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statsmodels.tsa.arima.model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ARIMA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pmdarima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auto_arima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statsmodels.tsa.stattools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adfuller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sklearn.metrics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mean_absolute_error, mean_absolute_percentage_error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statsmodels.graphics.tsaplots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plot_acf, plot_pacf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matplotlib.dates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mdates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matplotlib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matplotlib.use(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'TkAgg'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1. Load data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file_path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"stable_time_series.csv"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df = pd.read_csv(file_path,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'UTF-8'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parse_dates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'trade_date'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2. Data preprocessing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df.sort_values(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'trade_date'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inplace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Sort ascending (oldest first)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Calculate daily statistics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daily_stats = df.groupby(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'trade_date'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].agg(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'min'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'max'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'mean'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'median'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'std'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).reset_index()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Rename columns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daily_stats.columns = 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'transaction_count'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'daily_min'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'daily_max'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'daily_mean'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'daily_median'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'daily_std'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3. Ensure date continuity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full_dates = pd.date_range(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=daily_stats[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].min(),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=daily_stats[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].max(),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freq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full_df = pd.DataFrame({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full_dates})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Merge data, fill missing values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ts = full_df.merge(daily_stats,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ts[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'transaction_count'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ts[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'transaction_count'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].fillna(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is_constant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(series):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series.nunique() ==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只填充非恒定序列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col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'daily_min'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'daily_max'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'daily_mean'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'daily_median'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'daily_std'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is_constant(ts[col]):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ts[col] = ts[col].fillna(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'ffill'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如果序列是常数，使用前向填充但跳过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ADF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检验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ts[col] = ts[col].fillna(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'ffill'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f"Warning: Column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is constant after filling"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ts.set_index(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inplace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4. Data visualization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plt.figure(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figsize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Price trend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plt.subplot(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plt.plot(ts.index, ts.daily_mean,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 Average Price'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plt.fill_between(ts.index, ts.daily_min, ts.daily_max,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'lightblue'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 Range'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 Price Trend &amp; Volatility'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plt.legend()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plt.grid(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Transaction volume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plt.subplot(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plt.bar(ts.index, ts.transaction_count,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'green'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 Transaction Volume'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'Transactions'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plt.grid(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Price change rate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plt.subplot(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daily_returns = ts.daily_mean.pct_change().dropna() 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plt.plot(ts.index[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:], daily_returns,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'purple'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plt.axhline(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'red'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linestyle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'--'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 Price Change Rate'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'Change Rate (%)'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plt.grid(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plt.tight_layout()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plt.savefig(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'price_trend_analysis.jpg'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dpi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plt.show()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5. ARIMA modeling - using average price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 = ts[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'daily_mean'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].copy()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safe_adf_test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(series, title=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series.nunique() ==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f"Warning: Series 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 is constant. Cannot perform ADF test."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1.0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返回大于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0.05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的值强制差分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result = adfuller(series.dropna(),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autolag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'AIC'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output =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'ADF Test Statistic'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result[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'p-value'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result[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'# of Lags'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result[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'Critical Values'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result[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f'ADF Test 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key, value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output.items():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f'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result[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Stationarity Test - Original Series:"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p_value_original = safe_adf_test(target,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'Original Series'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Differentiation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p_value_original &gt;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0.05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Series is non-stationary - applying differencing..."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diff_target = target.diff().dropna()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Stationarity Test - First Differences:"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p_value_diff = safe_adf_test(diff_target,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'First Differences'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Visualize differentiation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fig, axes = plt.subplots(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figsize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diff_target.plot(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=axes[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'First Differences'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plot_acf(diff_target,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=axes[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lags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'ACF of First Differences'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plt.tight_layout()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plt.savefig(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'differencing_analysis.jpg'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dpi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plt.show()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d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Differencing order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Series is stationary - no differencing needed"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diff_target = target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d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6. Auto-ARIMA parameter search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Searching for optimal ARIMA parameters..."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auto_model = auto_arima(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target,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start_p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start_q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max_p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max_q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=d,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seasonal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trace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error_action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'ignore'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suppress_warnings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stepwise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Get best parameters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best_order = auto_model.order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Optimal ARIMA parameters (p,d,q):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best_order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f"Auto-ARIMA failed: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"Using default parameters (1,1,1)"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best_order = 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d,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7. Model training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model = ARIMA(target,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order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=best_order)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model_fit = model.fit()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Print model summary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Model Summary:"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(model_fit.summary())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f"Model training failed: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"Trying simpler model (0,1,0)"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model = ARIMA(target,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order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d,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model_fit = model.fit()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Simplified Model Summary:"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(model_fit.summary())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8. Residual diagnostics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residuals = model_fit.resid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plt.figure(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figsize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plt.subplot(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residuals.plot(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'Model Residuals'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=plt.gca())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plt.axhline(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'red'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linestyle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'--'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plt.subplot(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sns.histplot(residuals,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kde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=plt.gca())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'Residual Distribution'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plt.subplot(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plot_acf(residuals,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=plt.gca(),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lags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'Residual ACF'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plt.subplot(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statsmodels.graphics.gofplots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qqplot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qqplot(residuals.dropna(),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'q'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=plt.gca())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'Q-Q Plot'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plt.tight_layout()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plt.savefig(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'residual_diagnostics.jpg'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dpi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plt.show()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9. Forecasting and backtesting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Split into train-test (last 5 days)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split_idx = 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train_data = target.iloc[:split_idx]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test_data = target.iloc[split_idx:]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Train model on training data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refit_model = ARIMA(train_data,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order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=best_order)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refit_model_fit = refit_model.fit()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Forecast test set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test_predictions = refit_model_fit.forecast(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steps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(test_data))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Calculate forecast errors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mae = mean_absolute_error(test_data, test_predictions)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mape = mean_absolute_percentage_error(test_data, test_predictions) 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f"Forecasting failed: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Use simple mean as fallback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test_predictions = [train_data.mean()] 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(test_data)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mae = mean_absolute_error(test_data, test_predictions)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mape = mean_absolute_percentage_error(test_data, test_predictions) 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Format dates for better visualization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date_fmt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'%Y-%m-%d'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train_data.index = pd.to_datetime(train_data.index).strftime(date_fmt)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test_data.index = pd.to_datetime(test_data.index).strftime(date_fmt)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10. Visualize results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plt.figure(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figsize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Plot full series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plt.plot(pd.to_datetime(target.index).strftime(date_fmt),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target,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'b-'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'Actual Price'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Plot test predictions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plt.plot(test_data.index, test_predictions,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'ro-'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f'Test Forecast (MAE=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.2f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, MAPE=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mape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%)'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Plot confidence interval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plt.fill_between(test_data.index,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test_predictions - mae,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test_predictions + mae,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'ARIMA Model Forecast Performance'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plt.legend()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plt.grid(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plt.xticks(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rotation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45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plt.tight_layout()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plt.savefig(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'forecast_performance.jpg'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dpi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plt.show()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11. Future price forecast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future_days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7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Forecast 7 days into future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last_date = pd.to_datetime(target.index[-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Generate future dates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future_dates = [last_date + pd.DateOffset(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days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=i)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future_days +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Forecast and confidence intervals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forecast = model_fit.forecast(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steps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=future_days)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forecast_ci = model_fit.get_forecast(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steps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=future_days).conf_int()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f"Future forecast failed: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Use last value as fallback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forecast = [target.iloc[-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]] * future_days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forecast_ci = pd.DataFrame({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'lower'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[target.iloc[-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- target.std()] * future_days,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'upper'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[target.iloc[-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+ target.std()] * future_days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Create forecast DataFrame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forecast_df = pd.DataFrame({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future_dates,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'forecast'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forecast,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'lower_bound'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forecast_ci.iloc[:,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'upper_bound'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forecast_ci.iloc[:,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}).set_index(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Format dates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formatted_dates = [d.strftime(date_fmt)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forecast_df.index]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12. Visualize future forecast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plt.figure(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figsize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7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Plot last 30 days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recent_data = target.tail(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plt.plot(pd.to_datetime(recent_data.index).strftime(date_fmt),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recent_data,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'b-o'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'Historical Price'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Plot forecast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plt.plot(formatted_dates, forecast,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'ro-'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future_days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-Day Forecast'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Confidence interval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plt.fill_between(formatted_dates,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forecast_df[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'lower_bound'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forecast_df[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'upper_bound'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'r'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f'Future Price Forecast'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'Date'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plt.legend()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plt.grid(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plt.xticks(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rotation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45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plt.tight_layout()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plt.savefig(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'future_price_forecast.jpg'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dpi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plt.show()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Print forecast results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Future Price Forecast:"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(forecast_df.round(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54207-8A35-C50A-E411-6B57B8AD2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>
            <a:extLst>
              <a:ext uri="{FF2B5EF4-FFF2-40B4-BE49-F238E27FC236}">
                <a16:creationId xmlns:a16="http://schemas.microsoft.com/office/drawing/2014/main" id="{E1AA73EB-C28A-E64D-4C43-709C99E644CA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54250" y="2628272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4550" dirty="0"/>
              <a:t>Financial Significance and Analysis of </a:t>
            </a:r>
            <a:br>
              <a:rPr lang="en-US" sz="4550" dirty="0"/>
            </a:br>
            <a:r>
              <a:rPr lang="en-US" sz="4550" dirty="0"/>
              <a:t>Counter: Strike 2 items</a:t>
            </a:r>
            <a:endParaRPr dirty="0"/>
          </a:p>
        </p:txBody>
      </p:sp>
      <p:sp>
        <p:nvSpPr>
          <p:cNvPr id="55" name="Sukun WANG…">
            <a:extLst>
              <a:ext uri="{FF2B5EF4-FFF2-40B4-BE49-F238E27FC236}">
                <a16:creationId xmlns:a16="http://schemas.microsoft.com/office/drawing/2014/main" id="{9A6571E0-0A5A-7FA2-3765-4783668F252A}"/>
              </a:ext>
            </a:extLst>
          </p:cNvPr>
          <p:cNvSpPr txBox="1"/>
          <p:nvPr/>
        </p:nvSpPr>
        <p:spPr>
          <a:xfrm>
            <a:off x="354250" y="4178531"/>
            <a:ext cx="3187780" cy="104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Zeyuan</a:t>
            </a:r>
            <a:r>
              <a:rPr dirty="0"/>
              <a:t> WANG</a:t>
            </a:r>
          </a:p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Jiawen WU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3111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ustering…"/>
          <p:cNvSpPr txBox="1">
            <a:spLocks noGrp="1"/>
          </p:cNvSpPr>
          <p:nvPr>
            <p:ph type="body" idx="21"/>
          </p:nvPr>
        </p:nvSpPr>
        <p:spPr>
          <a:xfrm>
            <a:off x="768508" y="1785011"/>
            <a:ext cx="11467783" cy="2786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444500" indent="-444500">
              <a:lnSpc>
                <a:spcPct val="150000"/>
              </a:lnSpc>
              <a:buClr>
                <a:srgbClr val="5A5F5E"/>
              </a:buClr>
              <a:buSzPct val="100000"/>
              <a:buAutoNum type="arabicPeriod"/>
              <a:defRPr>
                <a:solidFill>
                  <a:srgbClr val="5A5F5E"/>
                </a:solidFill>
              </a:defRPr>
            </a:pPr>
            <a:r>
              <a:rPr lang="en-US" altLang="zh-CN" dirty="0"/>
              <a:t>Web Scraping</a:t>
            </a:r>
            <a:endParaRPr dirty="0"/>
          </a:p>
          <a:p>
            <a:pPr marL="444500" indent="-444500">
              <a:lnSpc>
                <a:spcPct val="150000"/>
              </a:lnSpc>
              <a:buClr>
                <a:srgbClr val="5A5F5E"/>
              </a:buClr>
              <a:buSzPct val="100000"/>
              <a:buAutoNum type="arabicPeriod"/>
              <a:defRPr>
                <a:solidFill>
                  <a:srgbClr val="5A5F5E"/>
                </a:solidFill>
              </a:defRPr>
            </a:pPr>
            <a:r>
              <a:rPr lang="en-US" dirty="0"/>
              <a:t>EWMA</a:t>
            </a:r>
            <a:endParaRPr dirty="0"/>
          </a:p>
          <a:p>
            <a:pPr marL="444500" indent="-444500">
              <a:lnSpc>
                <a:spcPct val="150000"/>
              </a:lnSpc>
              <a:buClr>
                <a:srgbClr val="5A5F5E"/>
              </a:buClr>
              <a:buSzPct val="100000"/>
              <a:buAutoNum type="arabicPeriod"/>
              <a:defRPr>
                <a:solidFill>
                  <a:srgbClr val="5A5F5E"/>
                </a:solidFill>
              </a:defRPr>
            </a:pPr>
            <a:r>
              <a:rPr lang="en-US" dirty="0"/>
              <a:t>Classifications by SVM</a:t>
            </a:r>
          </a:p>
          <a:p>
            <a:pPr marL="444500" indent="-444500">
              <a:lnSpc>
                <a:spcPct val="150000"/>
              </a:lnSpc>
              <a:buClr>
                <a:srgbClr val="5A5F5E"/>
              </a:buClr>
              <a:buSzPct val="100000"/>
              <a:buAutoNum type="arabicPeriod"/>
              <a:defRPr>
                <a:solidFill>
                  <a:srgbClr val="5A5F5E"/>
                </a:solidFill>
              </a:defRPr>
            </a:pPr>
            <a:r>
              <a:rPr lang="en-US" dirty="0"/>
              <a:t>Regression and Forecast by ARIMA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a Description"/>
          <p:cNvSpPr txBox="1">
            <a:spLocks noGrp="1"/>
          </p:cNvSpPr>
          <p:nvPr>
            <p:ph type="body" idx="21"/>
          </p:nvPr>
        </p:nvSpPr>
        <p:spPr>
          <a:xfrm>
            <a:off x="7558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Data Description</a:t>
            </a:r>
          </a:p>
        </p:txBody>
      </p:sp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66" name="29 industries (transportation, media, utilities etc.)…"/>
          <p:cNvSpPr txBox="1"/>
          <p:nvPr/>
        </p:nvSpPr>
        <p:spPr>
          <a:xfrm>
            <a:off x="381000" y="889000"/>
            <a:ext cx="11468100" cy="3206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50000"/>
              </a:lnSpc>
              <a:defRPr>
                <a:solidFill>
                  <a:schemeClr val="accent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  <a:p>
            <a:pPr marL="876300" indent="-431800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200 items</a:t>
            </a:r>
            <a:endParaRPr dirty="0"/>
          </a:p>
          <a:p>
            <a:pPr marL="876300" indent="-431800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Latest 10 transaction</a:t>
            </a:r>
            <a:r>
              <a:rPr dirty="0"/>
              <a:t> data </a:t>
            </a:r>
            <a:r>
              <a:rPr lang="en-US" dirty="0"/>
              <a:t>of all items</a:t>
            </a:r>
            <a:endParaRPr dirty="0"/>
          </a:p>
          <a:p>
            <a:pPr marL="876300" indent="-431800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altLang="zh-CN" dirty="0"/>
              <a:t>Time series data</a:t>
            </a:r>
            <a:endParaRPr dirty="0"/>
          </a:p>
        </p:txBody>
      </p:sp>
      <p:sp>
        <p:nvSpPr>
          <p:cNvPr id="68" name="Clustering"/>
          <p:cNvSpPr txBox="1"/>
          <p:nvPr/>
        </p:nvSpPr>
        <p:spPr>
          <a:xfrm>
            <a:off x="755808" y="144192"/>
            <a:ext cx="9502858" cy="50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50000"/>
              </a:lnSpc>
              <a:buClr>
                <a:srgbClr val="5A5F5E"/>
              </a:buClr>
              <a:buSzPct val="100000"/>
              <a:defRPr>
                <a:solidFill>
                  <a:srgbClr val="5A5F5E"/>
                </a:solidFill>
              </a:defRPr>
            </a:pPr>
            <a:r>
              <a:rPr lang="en-US" altLang="zh-CN" dirty="0"/>
              <a:t>Web Scraping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338B37-D5F5-CA14-FB2A-B3FC4755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09" y="3882373"/>
            <a:ext cx="10122770" cy="51805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onclusion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Conclusion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20" name="Spectral clustering and hierarchical clustering get different results, but many industries are separated in the same clustering by these two methods.…"/>
          <p:cNvSpPr txBox="1"/>
          <p:nvPr/>
        </p:nvSpPr>
        <p:spPr>
          <a:xfrm>
            <a:off x="277613" y="2233940"/>
            <a:ext cx="12014201" cy="499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76300" indent="-431800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The information and prices of the accessories are loaded from the https://buff.163.com/api/market/goods? API interface and returned to the front-end page. It is impossible to obtain the data by simply parsing the front-end page. Switch to viewing other categories to check the pattern of the interface parameters. </a:t>
            </a:r>
          </a:p>
          <a:p>
            <a:pPr marL="876300" indent="-431800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The key parameters are: game=</a:t>
            </a:r>
            <a:r>
              <a:rPr lang="en-US" dirty="0" err="1"/>
              <a:t>csgo</a:t>
            </a:r>
            <a:r>
              <a:rPr lang="en-US" dirty="0"/>
              <a:t> (game type), </a:t>
            </a:r>
            <a:r>
              <a:rPr lang="en-US" dirty="0" err="1"/>
              <a:t>page_num</a:t>
            </a:r>
            <a:r>
              <a:rPr lang="en-US" dirty="0"/>
              <a:t>=1 (page number), </a:t>
            </a:r>
            <a:r>
              <a:rPr lang="en-US" dirty="0" err="1"/>
              <a:t>category_group</a:t>
            </a:r>
            <a:r>
              <a:rPr lang="en-US" dirty="0"/>
              <a:t>=knife (target category)</a:t>
            </a:r>
            <a:endParaRPr dirty="0"/>
          </a:p>
        </p:txBody>
      </p:sp>
      <p:sp>
        <p:nvSpPr>
          <p:cNvPr id="121" name="Clustering"/>
          <p:cNvSpPr txBox="1"/>
          <p:nvPr/>
        </p:nvSpPr>
        <p:spPr>
          <a:xfrm>
            <a:off x="692308" y="159035"/>
            <a:ext cx="9502858" cy="50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50000"/>
              </a:lnSpc>
              <a:buClr>
                <a:srgbClr val="5A5F5E"/>
              </a:buClr>
              <a:buSzPct val="100000"/>
              <a:defRPr>
                <a:solidFill>
                  <a:srgbClr val="5A5F5E"/>
                </a:solidFill>
              </a:defRPr>
            </a:pPr>
            <a:r>
              <a:rPr lang="en-US" altLang="zh-CN" dirty="0"/>
              <a:t>Web Scraping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27" name="Clustering of 29 industries"/>
          <p:cNvSpPr txBox="1"/>
          <p:nvPr/>
        </p:nvSpPr>
        <p:spPr>
          <a:xfrm>
            <a:off x="768508" y="690715"/>
            <a:ext cx="114677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2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/>
              <a:t>CS2 </a:t>
            </a:r>
            <a:r>
              <a:rPr lang="en-US" altLang="zh-CN" dirty="0"/>
              <a:t>Transaction </a:t>
            </a:r>
            <a:r>
              <a:rPr lang="en-US" altLang="zh-CN" dirty="0" err="1"/>
              <a:t>Rrice</a:t>
            </a:r>
            <a:r>
              <a:rPr lang="en-US" altLang="zh-CN" dirty="0"/>
              <a:t> Scraper</a:t>
            </a:r>
            <a:endParaRPr dirty="0"/>
          </a:p>
        </p:txBody>
      </p:sp>
      <p:sp>
        <p:nvSpPr>
          <p:cNvPr id="128" name="Clustering"/>
          <p:cNvSpPr txBox="1"/>
          <p:nvPr/>
        </p:nvSpPr>
        <p:spPr>
          <a:xfrm>
            <a:off x="755809" y="159035"/>
            <a:ext cx="9502858" cy="50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50000"/>
              </a:lnSpc>
              <a:buClr>
                <a:srgbClr val="5A5F5E"/>
              </a:buClr>
              <a:buSzPct val="100000"/>
              <a:defRPr>
                <a:solidFill>
                  <a:srgbClr val="5A5F5E"/>
                </a:solidFill>
              </a:defRPr>
            </a:pPr>
            <a:r>
              <a:rPr lang="en-US" altLang="zh-CN" dirty="0"/>
              <a:t>Web Scraping</a:t>
            </a:r>
          </a:p>
        </p:txBody>
      </p:sp>
      <p:pic>
        <p:nvPicPr>
          <p:cNvPr id="129" name="qletlogo_tr.png" descr="qletlogo_tr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A65059-9AA0-0146-F80A-E8AD694D0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09" y="1896067"/>
            <a:ext cx="11093292" cy="646330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time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random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webdriver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selenium.webdriver.common.by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By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selenium.webdriver.chrome.options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Options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selenium.webdriver.chrome.service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Service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selenium.webdriver.support.ui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WebDriverWait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selenium.webdriver.support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expected_conditions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EC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selenium.common.exceptions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TimeoutException, NoSuchElementException, WebDriverException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bs4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BeautifulSoup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json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tqdm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tqdm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Configuration Parameters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BASE_URL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"https://buff.163.com"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MARKET_URL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"https://buff.163.com/market/csgo"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CATEGORY_GROUP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"knife"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匕首分类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MAX_PAGES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MAX_PRODUCTS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2000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4C089-2113-E634-F801-D7CD91588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幻灯片编号">
            <a:extLst>
              <a:ext uri="{FF2B5EF4-FFF2-40B4-BE49-F238E27FC236}">
                <a16:creationId xmlns:a16="http://schemas.microsoft.com/office/drawing/2014/main" id="{6AF28745-F749-D9D6-7D60-698AF41BED0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27" name="Clustering of 29 industries">
            <a:extLst>
              <a:ext uri="{FF2B5EF4-FFF2-40B4-BE49-F238E27FC236}">
                <a16:creationId xmlns:a16="http://schemas.microsoft.com/office/drawing/2014/main" id="{9F772EE6-94E6-0F1E-FC26-9C151ADC7C89}"/>
              </a:ext>
            </a:extLst>
          </p:cNvPr>
          <p:cNvSpPr txBox="1"/>
          <p:nvPr/>
        </p:nvSpPr>
        <p:spPr>
          <a:xfrm>
            <a:off x="768508" y="690715"/>
            <a:ext cx="114677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2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/>
              <a:t>CS2 </a:t>
            </a:r>
            <a:r>
              <a:rPr lang="en-US" altLang="zh-CN" dirty="0"/>
              <a:t>Transaction </a:t>
            </a:r>
            <a:r>
              <a:rPr lang="en-US" altLang="zh-CN" dirty="0" err="1"/>
              <a:t>Rrice</a:t>
            </a:r>
            <a:r>
              <a:rPr lang="en-US" altLang="zh-CN" dirty="0"/>
              <a:t> Scraper</a:t>
            </a:r>
            <a:endParaRPr dirty="0"/>
          </a:p>
        </p:txBody>
      </p:sp>
      <p:sp>
        <p:nvSpPr>
          <p:cNvPr id="128" name="Clustering">
            <a:extLst>
              <a:ext uri="{FF2B5EF4-FFF2-40B4-BE49-F238E27FC236}">
                <a16:creationId xmlns:a16="http://schemas.microsoft.com/office/drawing/2014/main" id="{76B20FD9-336F-0F52-95F4-20788FD44BCB}"/>
              </a:ext>
            </a:extLst>
          </p:cNvPr>
          <p:cNvSpPr txBox="1"/>
          <p:nvPr/>
        </p:nvSpPr>
        <p:spPr>
          <a:xfrm>
            <a:off x="755809" y="159035"/>
            <a:ext cx="9502858" cy="50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50000"/>
              </a:lnSpc>
              <a:buClr>
                <a:srgbClr val="5A5F5E"/>
              </a:buClr>
              <a:buSzPct val="100000"/>
              <a:defRPr>
                <a:solidFill>
                  <a:srgbClr val="5A5F5E"/>
                </a:solidFill>
              </a:defRPr>
            </a:pPr>
            <a:r>
              <a:rPr lang="en-US" altLang="zh-CN" dirty="0"/>
              <a:t>Web Scraping</a:t>
            </a:r>
          </a:p>
        </p:txBody>
      </p:sp>
      <p:pic>
        <p:nvPicPr>
          <p:cNvPr id="129" name="qletlogo_tr.png" descr="qletlogo_tr.png">
            <a:hlinkClick r:id="rId2"/>
            <a:extLst>
              <a:ext uri="{FF2B5EF4-FFF2-40B4-BE49-F238E27FC236}">
                <a16:creationId xmlns:a16="http://schemas.microsoft.com/office/drawing/2014/main" id="{AAF965F8-A31B-C8F1-C126-EA122C9E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2BE51-5A7E-B3BF-24CD-757B07375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09" y="2034566"/>
            <a:ext cx="11093292" cy="618630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time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random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webdriver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selenium.webdriver.common.by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selenium.webdriver.chrome.options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Options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selenium.webdriver.chrome.service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Service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selenium.webdriver.support.ui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WebDriverWait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selenium.webdriver.support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expected_conditions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EC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selenium.common.exceptions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TimeoutException, NoSuchElementException, WebDriverException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bs4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BeautifulSoup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json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tqdm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tqdm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Configuration Parameters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BASE_URL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"https://buff.163.com"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MARKET_URL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"https://buff.163.com/market/csgo"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CATEGORY_GROUP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"knife"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匕首分类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MAX_PAGES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MAX_PRODUCTS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2000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63B5D-8AB7-1D74-43FC-70FD99607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09" y="1273359"/>
            <a:ext cx="11093292" cy="757130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Chrom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e Driver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CHROME_DRIVER_PATH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r"C:\Work\ChromeDriver\chromedriver-win64\chromedriver.exe"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USER_AGENT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"Mozilla/5.0 (Windows NT 10.0; Win64; x64) AppleWebKit/537.36 (KHTML, like Gecko) Chrome/125.0.0.0 Safari/537.36"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create_browser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():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正在初始化浏览器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 = Options()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lang="zh-CN" altLang="zh-CN" sz="1800" dirty="0">
                <a:solidFill>
                  <a:srgbClr val="7A7E85"/>
                </a:solidFill>
                <a:latin typeface="Arial Unicode MS"/>
              </a:rPr>
              <a:t># </a:t>
            </a:r>
            <a:r>
              <a:rPr lang="en-US" altLang="zh-CN" sz="1800" dirty="0">
                <a:solidFill>
                  <a:srgbClr val="7A7E85"/>
                </a:solidFill>
                <a:latin typeface="Arial Unicode MS"/>
              </a:rPr>
              <a:t>Add optimization parameters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chrome_options.add_argument(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f"user-agent=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USER_AGENT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chrome_options.add_argument(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"--disable-blink-features=AutomationControlled"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chrome_options.add_experimental_option(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"excludeSwitches"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[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"enable-automation"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chrome_options.add_experimental_option(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'useAutomationExtension'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chrome_options.add_argument(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"--disable-infobars"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chrome_options.add_argument(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"--disable-dev-shm-usage"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chrome_options.add_argument(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"--no-sandbox"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chrome_options.add_argument(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"--disable-gpu"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chrome_options.add_argument(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"--log-level=3"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chrome_options.add_argument(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"--start-maximized"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service = Service(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executable_path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=CHROME_DRIVER_PATH)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browser = webdriver.Chrome(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service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=service,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options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=chrome_options)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8B4F3-346A-5F8C-A21D-92AD840EA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幻灯片编号">
            <a:extLst>
              <a:ext uri="{FF2B5EF4-FFF2-40B4-BE49-F238E27FC236}">
                <a16:creationId xmlns:a16="http://schemas.microsoft.com/office/drawing/2014/main" id="{64238B86-8048-8B1C-7FFF-723DB7145C2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27" name="Clustering of 29 industries">
            <a:extLst>
              <a:ext uri="{FF2B5EF4-FFF2-40B4-BE49-F238E27FC236}">
                <a16:creationId xmlns:a16="http://schemas.microsoft.com/office/drawing/2014/main" id="{F3A323E4-7ABD-FAC5-152D-5971B5BFB20D}"/>
              </a:ext>
            </a:extLst>
          </p:cNvPr>
          <p:cNvSpPr txBox="1"/>
          <p:nvPr/>
        </p:nvSpPr>
        <p:spPr>
          <a:xfrm>
            <a:off x="768508" y="690715"/>
            <a:ext cx="114677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2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/>
              <a:t>CS2 </a:t>
            </a:r>
            <a:r>
              <a:rPr lang="en-US" altLang="zh-CN" dirty="0"/>
              <a:t>Transaction </a:t>
            </a:r>
            <a:r>
              <a:rPr lang="en-US" altLang="zh-CN" dirty="0" err="1"/>
              <a:t>Rrice</a:t>
            </a:r>
            <a:r>
              <a:rPr lang="en-US" altLang="zh-CN" dirty="0"/>
              <a:t> Scraper</a:t>
            </a:r>
            <a:endParaRPr dirty="0"/>
          </a:p>
        </p:txBody>
      </p:sp>
      <p:sp>
        <p:nvSpPr>
          <p:cNvPr id="128" name="Clustering">
            <a:extLst>
              <a:ext uri="{FF2B5EF4-FFF2-40B4-BE49-F238E27FC236}">
                <a16:creationId xmlns:a16="http://schemas.microsoft.com/office/drawing/2014/main" id="{99CBADE2-46A3-2F13-EB90-3D39A622673C}"/>
              </a:ext>
            </a:extLst>
          </p:cNvPr>
          <p:cNvSpPr txBox="1"/>
          <p:nvPr/>
        </p:nvSpPr>
        <p:spPr>
          <a:xfrm>
            <a:off x="755809" y="159035"/>
            <a:ext cx="9502858" cy="50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50000"/>
              </a:lnSpc>
              <a:buClr>
                <a:srgbClr val="5A5F5E"/>
              </a:buClr>
              <a:buSzPct val="100000"/>
              <a:defRPr>
                <a:solidFill>
                  <a:srgbClr val="5A5F5E"/>
                </a:solidFill>
              </a:defRPr>
            </a:pPr>
            <a:r>
              <a:rPr lang="en-US" altLang="zh-CN" dirty="0"/>
              <a:t>Web Scraping</a:t>
            </a:r>
          </a:p>
        </p:txBody>
      </p:sp>
      <p:pic>
        <p:nvPicPr>
          <p:cNvPr id="129" name="qletlogo_tr.png" descr="qletlogo_tr.png">
            <a:hlinkClick r:id="rId2"/>
            <a:extLst>
              <a:ext uri="{FF2B5EF4-FFF2-40B4-BE49-F238E27FC236}">
                <a16:creationId xmlns:a16="http://schemas.microsoft.com/office/drawing/2014/main" id="{732E3DF5-AF83-4386-474A-09902E7A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3B28C8-002B-3A8B-C016-C48946594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09" y="2148316"/>
            <a:ext cx="11093292" cy="637097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simple_login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(browser):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not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browser: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浏览器未初始化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False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正在导航至登录页面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browser.get(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f"https://buff.163.com/account/login?back_url=/market/csgo"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尝试填写登录表单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time.sleep(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等待登录完成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time.sleep(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"market"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browser.current_url: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登录成功！已重定向到市场页面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True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browser.find_elements(By.CLASS_NAME,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"verify-box"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检测到验证码，请手动完成验证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完成验证后按回车键继续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True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登录状态不确定，继续尝试访问市场页面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True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except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登录过程中出错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False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09A57-5FF5-1B43-EA37-6DEBC7EF4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幻灯片编号">
            <a:extLst>
              <a:ext uri="{FF2B5EF4-FFF2-40B4-BE49-F238E27FC236}">
                <a16:creationId xmlns:a16="http://schemas.microsoft.com/office/drawing/2014/main" id="{852CE26D-5ADA-AE20-2E20-3AA13FF383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27" name="Clustering of 29 industries">
            <a:extLst>
              <a:ext uri="{FF2B5EF4-FFF2-40B4-BE49-F238E27FC236}">
                <a16:creationId xmlns:a16="http://schemas.microsoft.com/office/drawing/2014/main" id="{CEADA856-28A6-A080-A978-7E1AF4937BCE}"/>
              </a:ext>
            </a:extLst>
          </p:cNvPr>
          <p:cNvSpPr txBox="1"/>
          <p:nvPr/>
        </p:nvSpPr>
        <p:spPr>
          <a:xfrm>
            <a:off x="768508" y="690715"/>
            <a:ext cx="114677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2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/>
              <a:t>CS2 </a:t>
            </a:r>
            <a:r>
              <a:rPr lang="en-US" altLang="zh-CN" dirty="0"/>
              <a:t>Transaction </a:t>
            </a:r>
            <a:r>
              <a:rPr lang="en-US" altLang="zh-CN" dirty="0" err="1"/>
              <a:t>Rrice</a:t>
            </a:r>
            <a:r>
              <a:rPr lang="en-US" altLang="zh-CN" dirty="0"/>
              <a:t> Scraper</a:t>
            </a:r>
            <a:endParaRPr dirty="0"/>
          </a:p>
        </p:txBody>
      </p:sp>
      <p:sp>
        <p:nvSpPr>
          <p:cNvPr id="128" name="Clustering">
            <a:extLst>
              <a:ext uri="{FF2B5EF4-FFF2-40B4-BE49-F238E27FC236}">
                <a16:creationId xmlns:a16="http://schemas.microsoft.com/office/drawing/2014/main" id="{AB409591-E2FD-D8B8-8047-41D99EF88830}"/>
              </a:ext>
            </a:extLst>
          </p:cNvPr>
          <p:cNvSpPr txBox="1"/>
          <p:nvPr/>
        </p:nvSpPr>
        <p:spPr>
          <a:xfrm>
            <a:off x="755809" y="159035"/>
            <a:ext cx="9502858" cy="50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50000"/>
              </a:lnSpc>
              <a:buClr>
                <a:srgbClr val="5A5F5E"/>
              </a:buClr>
              <a:buSzPct val="100000"/>
              <a:defRPr>
                <a:solidFill>
                  <a:srgbClr val="5A5F5E"/>
                </a:solidFill>
              </a:defRPr>
            </a:pPr>
            <a:r>
              <a:rPr lang="en-US" altLang="zh-CN" dirty="0"/>
              <a:t>Web Scraping</a:t>
            </a:r>
          </a:p>
        </p:txBody>
      </p:sp>
      <p:pic>
        <p:nvPicPr>
          <p:cNvPr id="129" name="qletlogo_tr.png" descr="qletlogo_tr.png">
            <a:hlinkClick r:id="rId2"/>
            <a:extLst>
              <a:ext uri="{FF2B5EF4-FFF2-40B4-BE49-F238E27FC236}">
                <a16:creationId xmlns:a16="http://schemas.microsoft.com/office/drawing/2014/main" id="{ADD67072-A7B9-8BDC-17D2-E3846C0E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C89E8-19B4-3E89-84B2-F243FF46F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09" y="1896067"/>
            <a:ext cx="11093292" cy="646330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time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random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webdriver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selenium.webdriver.common.by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By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selenium.webdriver.chrome.options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Options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selenium.webdriver.chrome.service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Service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selenium.webdriver.support.ui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WebDriverWait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selenium.webdriver.support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expected_conditions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EC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selenium.common.exceptions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TimeoutException, NoSuchElementException, WebDriverException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bs4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BeautifulSoup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json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tqdm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tqdm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Configuration Parameters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BASE_URL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"https://buff.163.com"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MARKET_URL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"https://buff.163.com/market/csgo"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CATEGORY_GROUP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"knife"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匕首分类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MAX_PAGES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MAX_PRODUCTS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2000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8807</Words>
  <Application>Microsoft Office PowerPoint</Application>
  <PresentationFormat>自定义</PresentationFormat>
  <Paragraphs>105</Paragraphs>
  <Slides>25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 Unicode MS</vt:lpstr>
      <vt:lpstr>Avenir Roman</vt:lpstr>
      <vt:lpstr>Helvetica Neue</vt:lpstr>
      <vt:lpstr>Helvetica Neue Light</vt:lpstr>
      <vt:lpstr>Helvetica Neue Thin</vt:lpstr>
      <vt:lpstr>宋体</vt:lpstr>
      <vt:lpstr>Arial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王泽源</dc:creator>
  <cp:lastModifiedBy>泽源 王</cp:lastModifiedBy>
  <cp:revision>6</cp:revision>
  <dcterms:modified xsi:type="dcterms:W3CDTF">2025-07-22T15:36:30Z</dcterms:modified>
</cp:coreProperties>
</file>